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7" r:id="rId2"/>
    <p:sldId id="287" r:id="rId3"/>
    <p:sldId id="256" r:id="rId4"/>
    <p:sldId id="271" r:id="rId5"/>
    <p:sldId id="289" r:id="rId6"/>
    <p:sldId id="293" r:id="rId7"/>
    <p:sldId id="294" r:id="rId8"/>
    <p:sldId id="295" r:id="rId9"/>
    <p:sldId id="291" r:id="rId10"/>
    <p:sldId id="296" r:id="rId11"/>
    <p:sldId id="268" r:id="rId1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7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47" autoAdjust="0"/>
    <p:restoredTop sz="81564" autoAdjust="0"/>
  </p:normalViewPr>
  <p:slideViewPr>
    <p:cSldViewPr snapToGrid="0">
      <p:cViewPr varScale="1">
        <p:scale>
          <a:sx n="66" d="100"/>
          <a:sy n="66" d="100"/>
        </p:scale>
        <p:origin x="62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07FD5B65-F0E2-4B99-9EFB-8DD51271751A}" type="datetimeFigureOut">
              <a:rPr lang="en-US" smtClean="0"/>
              <a:t>10/28/2020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30F5008A-4A54-48E3-BE5B-AC014324DDAC}" type="slidenum">
              <a:rPr lang="en-US" smtClean="0"/>
              <a:t>‹#›</a:t>
            </a:fld>
            <a:endParaRPr lang="en-US" dirty="0"/>
          </a:p>
        </p:txBody>
      </p:sp>
    </p:spTree>
    <p:extLst>
      <p:ext uri="{BB962C8B-B14F-4D97-AF65-F5344CB8AC3E}">
        <p14:creationId xmlns:p14="http://schemas.microsoft.com/office/powerpoint/2010/main" val="1041707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5008A-4A54-48E3-BE5B-AC014324DDAC}" type="slidenum">
              <a:rPr lang="en-US" smtClean="0"/>
              <a:t>1</a:t>
            </a:fld>
            <a:endParaRPr lang="en-US" dirty="0"/>
          </a:p>
        </p:txBody>
      </p:sp>
    </p:spTree>
    <p:extLst>
      <p:ext uri="{BB962C8B-B14F-4D97-AF65-F5344CB8AC3E}">
        <p14:creationId xmlns:p14="http://schemas.microsoft.com/office/powerpoint/2010/main" val="375324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F5008A-4A54-48E3-BE5B-AC014324DDAC}" type="slidenum">
              <a:rPr lang="en-US" smtClean="0"/>
              <a:t>10</a:t>
            </a:fld>
            <a:endParaRPr lang="en-US" dirty="0"/>
          </a:p>
        </p:txBody>
      </p:sp>
    </p:spTree>
    <p:extLst>
      <p:ext uri="{BB962C8B-B14F-4D97-AF65-F5344CB8AC3E}">
        <p14:creationId xmlns:p14="http://schemas.microsoft.com/office/powerpoint/2010/main" val="372929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5008A-4A54-48E3-BE5B-AC014324DDAC}" type="slidenum">
              <a:rPr lang="en-US" smtClean="0"/>
              <a:t>11</a:t>
            </a:fld>
            <a:endParaRPr lang="en-US" dirty="0"/>
          </a:p>
        </p:txBody>
      </p:sp>
    </p:spTree>
    <p:extLst>
      <p:ext uri="{BB962C8B-B14F-4D97-AF65-F5344CB8AC3E}">
        <p14:creationId xmlns:p14="http://schemas.microsoft.com/office/powerpoint/2010/main" val="353410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opening the Religious lesson from St Nicholas wedding:  https://www.youtube.com/watch?v=h30EN8uhid4  </a:t>
            </a:r>
          </a:p>
          <a:p>
            <a:endParaRPr lang="en-US" dirty="0"/>
          </a:p>
        </p:txBody>
      </p:sp>
      <p:sp>
        <p:nvSpPr>
          <p:cNvPr id="4" name="Slide Number Placeholder 3"/>
          <p:cNvSpPr>
            <a:spLocks noGrp="1"/>
          </p:cNvSpPr>
          <p:nvPr>
            <p:ph type="sldNum" sz="quarter" idx="5"/>
          </p:nvPr>
        </p:nvSpPr>
        <p:spPr/>
        <p:txBody>
          <a:bodyPr/>
          <a:lstStyle/>
          <a:p>
            <a:fld id="{30F5008A-4A54-48E3-BE5B-AC014324DDAC}" type="slidenum">
              <a:rPr lang="en-US" smtClean="0"/>
              <a:t>2</a:t>
            </a:fld>
            <a:endParaRPr lang="en-US" dirty="0"/>
          </a:p>
        </p:txBody>
      </p:sp>
    </p:spTree>
    <p:extLst>
      <p:ext uri="{BB962C8B-B14F-4D97-AF65-F5344CB8AC3E}">
        <p14:creationId xmlns:p14="http://schemas.microsoft.com/office/powerpoint/2010/main" val="58701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F5008A-4A54-48E3-BE5B-AC014324DDAC}" type="slidenum">
              <a:rPr lang="en-US" smtClean="0"/>
              <a:t>3</a:t>
            </a:fld>
            <a:endParaRPr lang="en-US" dirty="0"/>
          </a:p>
        </p:txBody>
      </p:sp>
    </p:spTree>
    <p:extLst>
      <p:ext uri="{BB962C8B-B14F-4D97-AF65-F5344CB8AC3E}">
        <p14:creationId xmlns:p14="http://schemas.microsoft.com/office/powerpoint/2010/main" val="2517467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F5008A-4A54-48E3-BE5B-AC014324DDAC}" type="slidenum">
              <a:rPr lang="en-US" smtClean="0"/>
              <a:t>4</a:t>
            </a:fld>
            <a:endParaRPr lang="en-US" dirty="0"/>
          </a:p>
        </p:txBody>
      </p:sp>
    </p:spTree>
    <p:extLst>
      <p:ext uri="{BB962C8B-B14F-4D97-AF65-F5344CB8AC3E}">
        <p14:creationId xmlns:p14="http://schemas.microsoft.com/office/powerpoint/2010/main" val="96262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dirty="0">
                <a:solidFill>
                  <a:srgbClr val="222222"/>
                </a:solidFill>
                <a:effectLst/>
                <a:latin typeface="Roboto"/>
              </a:rPr>
              <a:t>What is martyr in religion</a:t>
            </a:r>
            <a:r>
              <a:rPr lang="en-US" b="0" i="0" dirty="0">
                <a:solidFill>
                  <a:srgbClr val="222222"/>
                </a:solidFill>
                <a:effectLst/>
                <a:latin typeface="Roboto"/>
              </a:rPr>
              <a:t>?</a:t>
            </a:r>
          </a:p>
          <a:p>
            <a:pPr algn="l"/>
            <a:r>
              <a:rPr lang="en-US" b="1" i="0" dirty="0">
                <a:solidFill>
                  <a:srgbClr val="222222"/>
                </a:solidFill>
                <a:effectLst/>
                <a:latin typeface="Roboto"/>
              </a:rPr>
              <a:t>Martyr</a:t>
            </a:r>
            <a:r>
              <a:rPr lang="en-US" b="0" i="0" dirty="0">
                <a:solidFill>
                  <a:srgbClr val="222222"/>
                </a:solidFill>
                <a:effectLst/>
                <a:latin typeface="Roboto"/>
              </a:rPr>
              <a:t>, one who voluntarily suffers death rather than deny his </a:t>
            </a:r>
            <a:r>
              <a:rPr lang="en-US" b="1" i="0" dirty="0">
                <a:solidFill>
                  <a:srgbClr val="222222"/>
                </a:solidFill>
                <a:effectLst/>
                <a:latin typeface="Roboto"/>
              </a:rPr>
              <a:t>religion</a:t>
            </a:r>
            <a:r>
              <a:rPr lang="en-US" b="0" i="0" dirty="0">
                <a:solidFill>
                  <a:srgbClr val="222222"/>
                </a:solidFill>
                <a:effectLst/>
                <a:latin typeface="Roboto"/>
              </a:rPr>
              <a:t> by words or deeds; such action is afforded special, institutionalized recognition in most major </a:t>
            </a:r>
            <a:r>
              <a:rPr lang="en-US" b="1" i="0" dirty="0">
                <a:solidFill>
                  <a:srgbClr val="222222"/>
                </a:solidFill>
                <a:effectLst/>
                <a:latin typeface="Roboto"/>
              </a:rPr>
              <a:t>religions</a:t>
            </a:r>
            <a:r>
              <a:rPr lang="en-US" b="0" i="0" dirty="0">
                <a:solidFill>
                  <a:srgbClr val="222222"/>
                </a:solidFill>
                <a:effectLst/>
                <a:latin typeface="Roboto"/>
              </a:rPr>
              <a:t> of the world. The term may also refer to anyone who sacrifices his life or something of great value for the sake of principle.</a:t>
            </a:r>
          </a:p>
          <a:p>
            <a:pPr algn="l"/>
            <a:endParaRPr lang="en-US" b="0" i="0" dirty="0">
              <a:solidFill>
                <a:srgbClr val="222222"/>
              </a:solidFill>
              <a:effectLst/>
              <a:latin typeface="Roboto"/>
            </a:endParaRPr>
          </a:p>
          <a:p>
            <a:r>
              <a:rPr lang="en-US" dirty="0"/>
              <a:t>https://www.google.com/search?q=martyr%2C+religious&amp;rlz=1C1CHBD_enUS801US801&amp;oq=martyr%2C+religious&amp;aqs=chrome..69i57j0l4.10709j1j15&amp;sourceid=chrome&amp;ie=UTF-8 </a:t>
            </a:r>
          </a:p>
          <a:p>
            <a:endParaRPr lang="en-US" dirty="0"/>
          </a:p>
          <a:p>
            <a:r>
              <a:rPr lang="en-US" sz="1600" u="sng" dirty="0"/>
              <a:t>Stephen incurred hostility of the Jews and their leaders  who were threatened by the Christian teachings.</a:t>
            </a:r>
          </a:p>
          <a:p>
            <a:endParaRPr lang="en-US" dirty="0"/>
          </a:p>
        </p:txBody>
      </p:sp>
      <p:sp>
        <p:nvSpPr>
          <p:cNvPr id="4" name="Slide Number Placeholder 3"/>
          <p:cNvSpPr>
            <a:spLocks noGrp="1"/>
          </p:cNvSpPr>
          <p:nvPr>
            <p:ph type="sldNum" sz="quarter" idx="5"/>
          </p:nvPr>
        </p:nvSpPr>
        <p:spPr/>
        <p:txBody>
          <a:bodyPr/>
          <a:lstStyle/>
          <a:p>
            <a:fld id="{30F5008A-4A54-48E3-BE5B-AC014324DDAC}" type="slidenum">
              <a:rPr lang="en-US" smtClean="0"/>
              <a:t>5</a:t>
            </a:fld>
            <a:endParaRPr lang="en-US" dirty="0"/>
          </a:p>
        </p:txBody>
      </p:sp>
    </p:spTree>
    <p:extLst>
      <p:ext uri="{BB962C8B-B14F-4D97-AF65-F5344CB8AC3E}">
        <p14:creationId xmlns:p14="http://schemas.microsoft.com/office/powerpoint/2010/main" val="3868400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000000"/>
                </a:solidFill>
                <a:effectLst/>
                <a:latin typeface="Arial" panose="020B0604020202020204" pitchFamily="34" charset="0"/>
              </a:rPr>
              <a:t>Biography:</a:t>
            </a:r>
            <a:br>
              <a:rPr lang="en-US" dirty="0"/>
            </a:br>
            <a:br>
              <a:rPr lang="en-US" dirty="0"/>
            </a:br>
            <a:r>
              <a:rPr lang="en-US" b="0" i="0" dirty="0">
                <a:solidFill>
                  <a:srgbClr val="000000"/>
                </a:solidFill>
                <a:effectLst/>
                <a:latin typeface="Arial" panose="020B0604020202020204" pitchFamily="34" charset="0"/>
              </a:rPr>
              <a:t>Trajan is considered one of the greatest emperors in the history of Rome. He ruled for nineteen years from 98 AD to 117 AD. He conquered many lands and grew the Roman Empire to its largest expanse in history. His rule was a time of great prosperity for Rome.</a:t>
            </a:r>
            <a:endParaRPr lang="en-US" b="1" i="0" dirty="0">
              <a:solidFill>
                <a:srgbClr val="000000"/>
              </a:solidFill>
              <a:effectLst/>
              <a:latin typeface="Arial" panose="020B0604020202020204" pitchFamily="34" charset="0"/>
            </a:endParaRPr>
          </a:p>
          <a:p>
            <a:pPr algn="l">
              <a:buFont typeface="Arial" panose="020B0604020202020204" pitchFamily="34" charset="0"/>
              <a:buChar char="•"/>
            </a:pPr>
            <a:endParaRPr lang="en-US" b="1" i="0" dirty="0">
              <a:solidFill>
                <a:srgbClr val="000000"/>
              </a:solidFill>
              <a:effectLst/>
              <a:latin typeface="Arial" panose="020B0604020202020204" pitchFamily="34" charset="0"/>
            </a:endParaRPr>
          </a:p>
          <a:p>
            <a:pPr algn="l">
              <a:buFont typeface="Arial" panose="020B0604020202020204" pitchFamily="34" charset="0"/>
              <a:buChar char="•"/>
            </a:pPr>
            <a:r>
              <a:rPr lang="en-US" b="1" i="0" dirty="0">
                <a:solidFill>
                  <a:srgbClr val="000000"/>
                </a:solidFill>
                <a:effectLst/>
                <a:latin typeface="Arial" panose="020B0604020202020204" pitchFamily="34" charset="0"/>
              </a:rPr>
              <a:t>Interesting Facts About Roman Emperor Trajan</a:t>
            </a:r>
          </a:p>
          <a:p>
            <a:pPr algn="l">
              <a:buFont typeface="Arial" panose="020B0604020202020204" pitchFamily="34" charset="0"/>
              <a:buChar char="•"/>
            </a:pPr>
            <a:r>
              <a:rPr lang="en-US" b="0" i="0" dirty="0">
                <a:solidFill>
                  <a:srgbClr val="000000"/>
                </a:solidFill>
                <a:effectLst/>
                <a:latin typeface="Arial" panose="020B0604020202020204" pitchFamily="34" charset="0"/>
              </a:rPr>
              <a:t>He was the thirteenth Roman Emperor and the second of the Five Good Emperors.</a:t>
            </a:r>
          </a:p>
          <a:p>
            <a:pPr algn="l">
              <a:buFont typeface="Arial" panose="020B0604020202020204" pitchFamily="34" charset="0"/>
              <a:buChar char="•"/>
            </a:pPr>
            <a:r>
              <a:rPr lang="en-US" b="0" i="0" dirty="0">
                <a:solidFill>
                  <a:srgbClr val="000000"/>
                </a:solidFill>
                <a:effectLst/>
                <a:latin typeface="Arial" panose="020B0604020202020204" pitchFamily="34" charset="0"/>
              </a:rPr>
              <a:t>Trajan's Bridge over the Danube River was the longest arch bridge in the world for over 1000 years.</a:t>
            </a:r>
          </a:p>
          <a:p>
            <a:pPr algn="l">
              <a:buFont typeface="Arial" panose="020B0604020202020204" pitchFamily="34" charset="0"/>
              <a:buChar char="•"/>
            </a:pPr>
            <a:r>
              <a:rPr lang="en-US" b="0" i="0" dirty="0">
                <a:solidFill>
                  <a:srgbClr val="000000"/>
                </a:solidFill>
                <a:effectLst/>
                <a:latin typeface="Arial" panose="020B0604020202020204" pitchFamily="34" charset="0"/>
              </a:rPr>
              <a:t>Trajan helped the poor through a welfare program called the </a:t>
            </a:r>
            <a:r>
              <a:rPr lang="en-US" b="0" i="0" dirty="0" err="1">
                <a:solidFill>
                  <a:srgbClr val="000000"/>
                </a:solidFill>
                <a:effectLst/>
                <a:latin typeface="Arial" panose="020B0604020202020204" pitchFamily="34" charset="0"/>
              </a:rPr>
              <a:t>Alimenta</a:t>
            </a:r>
            <a:r>
              <a:rPr lang="en-US" b="0" i="0" dirty="0">
                <a:solidFill>
                  <a:srgbClr val="000000"/>
                </a:solidFill>
                <a:effectLst/>
                <a:latin typeface="Arial" panose="020B0604020202020204" pitchFamily="34" charset="0"/>
              </a:rPr>
              <a:t>.</a:t>
            </a:r>
          </a:p>
          <a:p>
            <a:endParaRPr lang="en-US" dirty="0"/>
          </a:p>
          <a:p>
            <a:r>
              <a:rPr lang="en-US" dirty="0"/>
              <a:t>https://www.ducksters.com/history/ancient_rome/trajan.php </a:t>
            </a:r>
          </a:p>
        </p:txBody>
      </p:sp>
      <p:sp>
        <p:nvSpPr>
          <p:cNvPr id="4" name="Slide Number Placeholder 3"/>
          <p:cNvSpPr>
            <a:spLocks noGrp="1"/>
          </p:cNvSpPr>
          <p:nvPr>
            <p:ph type="sldNum" sz="quarter" idx="5"/>
          </p:nvPr>
        </p:nvSpPr>
        <p:spPr/>
        <p:txBody>
          <a:bodyPr/>
          <a:lstStyle/>
          <a:p>
            <a:fld id="{30F5008A-4A54-48E3-BE5B-AC014324DDAC}" type="slidenum">
              <a:rPr lang="en-US" smtClean="0"/>
              <a:t>6</a:t>
            </a:fld>
            <a:endParaRPr lang="en-US" dirty="0"/>
          </a:p>
        </p:txBody>
      </p:sp>
    </p:spTree>
    <p:extLst>
      <p:ext uri="{BB962C8B-B14F-4D97-AF65-F5344CB8AC3E}">
        <p14:creationId xmlns:p14="http://schemas.microsoft.com/office/powerpoint/2010/main" val="320065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rgbClr val="1A1A1A"/>
                </a:solidFill>
                <a:effectLst/>
                <a:latin typeface="+mn-lt"/>
              </a:rPr>
              <a:t>In one exchange, Pliny asked Trajan how he should handle the rapidly spreading sect of Christians, who, refusing to conform to normal religious practices, suffered from great unpopularity but were, as far as Pliny could see, harmless. In his reply, a model of judiciousness, </a:t>
            </a:r>
            <a:r>
              <a:rPr lang="en-US" sz="1400" b="1" i="0" u="sng" dirty="0">
                <a:solidFill>
                  <a:schemeClr val="tx1"/>
                </a:solidFill>
                <a:effectLst/>
                <a:latin typeface="+mn-lt"/>
              </a:rPr>
              <a:t>TRAJAN ADVISED PLINY NOT TO FERRET OUT CHRISTIANS NOR TO ACCEPT UNSUPPORTED CHARGES AND TO PUNISH ONLY THOSE WHOSE BEHAVIOUR WAS OSTENTATIOUSLY RECALCITRANT (</a:t>
            </a:r>
            <a:r>
              <a:rPr lang="en-US" sz="1400" b="0" i="0" dirty="0">
                <a:solidFill>
                  <a:schemeClr val="tx1"/>
                </a:solidFill>
                <a:effectLst/>
                <a:latin typeface="+mn-lt"/>
              </a:rPr>
              <a:t>having an obstinately uncooperative attitude toward authority or discipline).  </a:t>
            </a:r>
            <a:r>
              <a:rPr lang="en-US" sz="1400" b="1" i="0" u="sng" dirty="0">
                <a:solidFill>
                  <a:schemeClr val="tx1"/>
                </a:solidFill>
                <a:effectLst/>
                <a:latin typeface="+mn-lt"/>
              </a:rPr>
              <a:t>CLEARLY IN TRAJAN’S TIME THE ROMAN GOVERNMENT DID NOT YET HAVE (AND, INDEED, WAS NOT TO HAVE FOR ANOTHER CENTURY) ANY POLICY OF PERSECUTION OF THE CHRISTIANS; OFFICIAL ACTION WAS BASED ON THE NEED TO MAINTAIN GOOD ORDER, NOT ON RELIGIOUS HOSTILITY. </a:t>
            </a:r>
          </a:p>
          <a:p>
            <a:endParaRPr lang="en-US" sz="1400" b="1" i="0" u="sng" dirty="0">
              <a:solidFill>
                <a:schemeClr val="tx1"/>
              </a:solidFill>
              <a:effectLst/>
              <a:latin typeface="+mn-lt"/>
            </a:endParaRPr>
          </a:p>
          <a:p>
            <a:pPr lvl="1"/>
            <a:r>
              <a:rPr lang="en-US" sz="1400" b="0" u="sng" dirty="0">
                <a:solidFill>
                  <a:schemeClr val="tx1"/>
                </a:solidFill>
                <a:latin typeface="+mn-lt"/>
              </a:rPr>
              <a:t>https://www.britannica.com/biography/Trajan </a:t>
            </a:r>
          </a:p>
          <a:p>
            <a:endParaRPr lang="en-US" sz="3600" b="1" u="sng" dirty="0">
              <a:solidFill>
                <a:srgbClr val="FF0000"/>
              </a:solidFill>
            </a:endParaRPr>
          </a:p>
          <a:p>
            <a:pPr marL="0" algn="l" defTabSz="914400" rtl="0" eaLnBrk="1" latinLnBrk="0" hangingPunct="1"/>
            <a:r>
              <a:rPr lang="en-US" sz="1400" b="1" i="0" u="sng" kern="1200" dirty="0">
                <a:solidFill>
                  <a:srgbClr val="FF0000"/>
                </a:solidFill>
                <a:effectLst/>
                <a:latin typeface="+mn-lt"/>
                <a:ea typeface="+mn-ea"/>
                <a:cs typeface="+mn-cs"/>
              </a:rPr>
              <a:t>Trajan's moderate policy towards the Christians did not last. Within seventy years the systematic persecution of the Christians became widespread and persisted until the religion was officially recognized by the Emperor Constantine in 313. </a:t>
            </a:r>
            <a:endParaRPr lang="en-US" sz="1400" b="1" dirty="0">
              <a:solidFill>
                <a:srgbClr val="FF0000"/>
              </a:solidFill>
            </a:endParaRPr>
          </a:p>
          <a:p>
            <a:endParaRPr lang="en-US" sz="1400" b="1" u="sng" cap="all" baseline="0" dirty="0">
              <a:solidFill>
                <a:srgbClr val="FF0000"/>
              </a:solidFill>
            </a:endParaRPr>
          </a:p>
          <a:p>
            <a:pPr lvl="1"/>
            <a:r>
              <a:rPr lang="en-US" sz="1400" b="0" u="sng" dirty="0">
                <a:solidFill>
                  <a:schemeClr val="tx1"/>
                </a:solidFill>
              </a:rPr>
              <a:t>https://www.google.com/search?rlz=1C1CHBD_enUS801US801&amp;sxsrf=ALeKk01qCeBCUB187xdigrUFDuoOcVg8yw:1602276359489&amp;q=What+did+Pliny+do+with+the+people+who+were+Roman+citizens+who+had+been+accused+of+being+Christians%3F&amp;sa=X&amp;ved=2ahUKEwi94fTJsKjsAhVlmXIEHafhDfYQzmd6BAgVEBE&amp;biw=1362&amp;bih=714&amp;dpr=1.25 </a:t>
            </a:r>
          </a:p>
        </p:txBody>
      </p:sp>
      <p:sp>
        <p:nvSpPr>
          <p:cNvPr id="4" name="Slide Number Placeholder 3"/>
          <p:cNvSpPr>
            <a:spLocks noGrp="1"/>
          </p:cNvSpPr>
          <p:nvPr>
            <p:ph type="sldNum" sz="quarter" idx="5"/>
          </p:nvPr>
        </p:nvSpPr>
        <p:spPr/>
        <p:txBody>
          <a:bodyPr/>
          <a:lstStyle/>
          <a:p>
            <a:fld id="{30F5008A-4A54-48E3-BE5B-AC014324DDAC}" type="slidenum">
              <a:rPr lang="en-US" smtClean="0"/>
              <a:t>7</a:t>
            </a:fld>
            <a:endParaRPr lang="en-US" dirty="0"/>
          </a:p>
        </p:txBody>
      </p:sp>
    </p:spTree>
    <p:extLst>
      <p:ext uri="{BB962C8B-B14F-4D97-AF65-F5344CB8AC3E}">
        <p14:creationId xmlns:p14="http://schemas.microsoft.com/office/powerpoint/2010/main" val="27069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5008A-4A54-48E3-BE5B-AC014324DDAC}" type="slidenum">
              <a:rPr lang="en-US" smtClean="0"/>
              <a:t>8</a:t>
            </a:fld>
            <a:endParaRPr lang="en-US" dirty="0"/>
          </a:p>
        </p:txBody>
      </p:sp>
    </p:spTree>
    <p:extLst>
      <p:ext uri="{BB962C8B-B14F-4D97-AF65-F5344CB8AC3E}">
        <p14:creationId xmlns:p14="http://schemas.microsoft.com/office/powerpoint/2010/main" val="1927363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defTabSz="914400" rtl="0" eaLnBrk="1" latinLnBrk="0" hangingPunct="1">
              <a:buAutoNum type="arabicParenR"/>
            </a:pPr>
            <a:r>
              <a:rPr lang="en-US" sz="1200" kern="1200" dirty="0">
                <a:solidFill>
                  <a:schemeClr val="tx1"/>
                </a:solidFill>
                <a:latin typeface="+mn-lt"/>
                <a:ea typeface="+mn-ea"/>
                <a:cs typeface="+mn-cs"/>
              </a:rPr>
              <a:t>1) </a:t>
            </a:r>
            <a:r>
              <a:rPr lang="en-US" sz="1200" b="1" kern="1200" dirty="0">
                <a:solidFill>
                  <a:schemeClr val="tx1"/>
                </a:solidFill>
                <a:latin typeface="+mn-lt"/>
                <a:ea typeface="+mn-ea"/>
                <a:cs typeface="+mn-cs"/>
              </a:rPr>
              <a:t>Empires have better things to do than persecute nursing mothers</a:t>
            </a:r>
            <a:r>
              <a:rPr lang="en-US" sz="1200" kern="1200" dirty="0">
                <a:solidFill>
                  <a:schemeClr val="tx1"/>
                </a:solidFill>
                <a:latin typeface="+mn-lt"/>
                <a:ea typeface="+mn-ea"/>
                <a:cs typeface="+mn-cs"/>
              </a:rPr>
              <a:t>, which is the example, of course with Perpetua. </a:t>
            </a:r>
            <a:r>
              <a:rPr lang="en-US" sz="1200" b="1" kern="1200" dirty="0">
                <a:solidFill>
                  <a:schemeClr val="tx1"/>
                </a:solidFill>
                <a:latin typeface="+mn-lt"/>
                <a:ea typeface="+mn-ea"/>
                <a:cs typeface="+mn-cs"/>
              </a:rPr>
              <a:t>Emperors tend not to care much about what people are doing as long as the servants and horses are not disturbed, taxes are collected, and nobody starts a rebellion. So, empires in general, and I think the Roman Empire, in particular, are religiously tremendously ecumenical. If you have a huge expansive political territory with huge varieties of religions, within those boundaries, you don't care what people are doing religiously. You just want your tax money. And so the fact that we have incontrovertible evidence that Christians are being persecuted says several interesting things about the growth of movement and the social fortunes of the empire.  Before the year 250, the persecution of Christians is sporadic. It's local. It's improvised. It is at the discretion of a Governor to whom complaints are made and so on. It's not a dragnet and it's not an imperial policy. After 250, when the empire is being battered on every frontier by invading armies, when there's absolute rampant inflation, [there is] incredible governmental instability. There are an average of two or three Emperors in a year. They keep getting assassinated. It's just an incredibly fraught time. That's also the point at which you begin to get the imperial expression of persecution of Christians. Now then again, also, it's interesting. It's not a criminal offense to be a Christian. What you have to do is get a ticket, a </a:t>
            </a:r>
            <a:r>
              <a:rPr lang="en-US" sz="1200" b="1" kern="1200" dirty="0" err="1">
                <a:solidFill>
                  <a:schemeClr val="tx1"/>
                </a:solidFill>
                <a:latin typeface="+mn-lt"/>
                <a:ea typeface="+mn-ea"/>
                <a:cs typeface="+mn-cs"/>
              </a:rPr>
              <a:t>lebevos</a:t>
            </a:r>
            <a:r>
              <a:rPr lang="en-US" sz="1200" b="1" kern="1200" dirty="0">
                <a:solidFill>
                  <a:schemeClr val="tx1"/>
                </a:solidFill>
                <a:latin typeface="+mn-lt"/>
                <a:ea typeface="+mn-ea"/>
                <a:cs typeface="+mn-cs"/>
              </a:rPr>
              <a:t>, a chit saying that you have sacrificed for the well-being of the empire</a:t>
            </a:r>
            <a:r>
              <a:rPr lang="en-US" sz="1200" kern="1200" dirty="0">
                <a:solidFill>
                  <a:schemeClr val="tx1"/>
                </a:solidFill>
                <a:latin typeface="+mn-lt"/>
                <a:ea typeface="+mn-ea"/>
                <a:cs typeface="+mn-cs"/>
              </a:rPr>
              <a:t>.... There [are] various response[s] on the part of different Christian communities. You can have your servant go and do it for you. He might also be a Christian, but, you know, that's his problem. Pay him. He'll get two chits and then you're covered.... Or you can pay for the ticket but not actually do the sacrifice if you can bribe a friend of yours who's a magistrate. Or you can just go ahead and sacrifice, knowing that these gods are nothing, after all. That's right in...Paul's letters, that these gods are nothing. There are all sorts of different ways that people deal with this. But some people absolutely refuse to oblige by this rule at all. And those are the people - again, it's the heroic minority - who end up being martyred by government force.</a:t>
            </a:r>
          </a:p>
          <a:p>
            <a:pPr marL="228600" indent="-228600">
              <a:buAutoNum type="arabicParenR"/>
            </a:pPr>
            <a:endParaRPr lang="en-US" dirty="0"/>
          </a:p>
          <a:p>
            <a:pPr marL="228600" indent="-228600">
              <a:buAutoNum type="arabicParenR"/>
            </a:pPr>
            <a:r>
              <a:rPr lang="en-US" b="1" dirty="0"/>
              <a:t>The witness of Martyrdom was a powerful statement</a:t>
            </a:r>
          </a:p>
          <a:p>
            <a:pPr marL="228600" indent="-228600">
              <a:buAutoNum type="arabicParenR"/>
            </a:pPr>
            <a:endParaRPr lang="en-US" b="1" dirty="0"/>
          </a:p>
          <a:p>
            <a:pPr marL="228600" indent="-228600">
              <a:buAutoNum type="arabicParenR"/>
            </a:pPr>
            <a:r>
              <a:rPr lang="en-US" b="1" dirty="0"/>
              <a:t>Christianity threatened the Jewish hierarchy and society</a:t>
            </a:r>
          </a:p>
          <a:p>
            <a:pPr marL="0" indent="0">
              <a:buNone/>
            </a:pPr>
            <a:endParaRPr lang="en-US" dirty="0"/>
          </a:p>
          <a:p>
            <a:pPr marL="685800" lvl="1" indent="-228600">
              <a:buAutoNum type="arabicParenR"/>
            </a:pP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30F5008A-4A54-48E3-BE5B-AC014324DDAC}" type="slidenum">
              <a:rPr lang="en-US" smtClean="0"/>
              <a:t>9</a:t>
            </a:fld>
            <a:endParaRPr lang="en-US" dirty="0"/>
          </a:p>
        </p:txBody>
      </p:sp>
    </p:spTree>
    <p:extLst>
      <p:ext uri="{BB962C8B-B14F-4D97-AF65-F5344CB8AC3E}">
        <p14:creationId xmlns:p14="http://schemas.microsoft.com/office/powerpoint/2010/main" val="385556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D546-9E9E-48FB-A0C9-0130177541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3C97CE-86FA-440E-A2BF-A0C0E28723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540949-BE6B-4FB6-A1F5-18ECF8E91044}"/>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5" name="Footer Placeholder 4">
            <a:extLst>
              <a:ext uri="{FF2B5EF4-FFF2-40B4-BE49-F238E27FC236}">
                <a16:creationId xmlns:a16="http://schemas.microsoft.com/office/drawing/2014/main" id="{0A320F64-8472-438F-A088-EF8A37F388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4ECE22-5A22-4625-BE17-3A1E2A7AE445}"/>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95836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9C1A-65D0-4148-8E36-EEF1F50826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FDA4DC-D7B0-49D5-80EA-900C0163B8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94714-B008-4B1C-A3E0-FF26E1AAAB53}"/>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5" name="Footer Placeholder 4">
            <a:extLst>
              <a:ext uri="{FF2B5EF4-FFF2-40B4-BE49-F238E27FC236}">
                <a16:creationId xmlns:a16="http://schemas.microsoft.com/office/drawing/2014/main" id="{AB88E6AC-CD1F-4985-BC2F-E8D41414F7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2AC3B0-7D93-4343-8A01-AB3FF52024DF}"/>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3467898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50FA6C-2E63-4C61-9FAF-5B0BFCF190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A5207E-EFEB-474B-B52F-A798735582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C924D-542C-445F-858F-0387E7D00F74}"/>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5" name="Footer Placeholder 4">
            <a:extLst>
              <a:ext uri="{FF2B5EF4-FFF2-40B4-BE49-F238E27FC236}">
                <a16:creationId xmlns:a16="http://schemas.microsoft.com/office/drawing/2014/main" id="{F76A8B4D-EB43-4A62-B65A-D88F3BCDD6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B0477B-9169-4BE3-82F3-42FC005CB021}"/>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427386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4B90E-D9ED-43D6-AD0C-1E1C17CDF9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B307-002E-4282-AF3F-70C11D393B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1559E-5888-430B-9205-FEF0502953C2}"/>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5" name="Footer Placeholder 4">
            <a:extLst>
              <a:ext uri="{FF2B5EF4-FFF2-40B4-BE49-F238E27FC236}">
                <a16:creationId xmlns:a16="http://schemas.microsoft.com/office/drawing/2014/main" id="{F273EE39-D2DA-4B68-9372-D6702CEC31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25718E-9066-4817-90A5-548855766A4F}"/>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2195977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DCB4B-F069-4313-8CE9-1D92EB086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F97112-203A-4FC4-B95C-65491FC4B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72EE4C-AD28-4610-9FCF-14146DBBFA90}"/>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5" name="Footer Placeholder 4">
            <a:extLst>
              <a:ext uri="{FF2B5EF4-FFF2-40B4-BE49-F238E27FC236}">
                <a16:creationId xmlns:a16="http://schemas.microsoft.com/office/drawing/2014/main" id="{782DD1BD-60CD-4EEE-BDEF-8F1ADACF71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449260-EBFC-425C-8D0F-CC530147F535}"/>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572344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38ECD-739D-447D-8BED-7F43806EB7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FD860-ABF9-45CF-8461-98C5BF868C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CF7200-E802-4D4E-963E-B57B76AD68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554C9-AF1E-476B-8E1F-01687F3FA358}"/>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6" name="Footer Placeholder 5">
            <a:extLst>
              <a:ext uri="{FF2B5EF4-FFF2-40B4-BE49-F238E27FC236}">
                <a16:creationId xmlns:a16="http://schemas.microsoft.com/office/drawing/2014/main" id="{07D5EF0D-9FF5-4166-99E7-A66347FA66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3FD65E-2E6B-4863-AB67-AED236FC7960}"/>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4205641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14C8-2477-4336-9B73-DDE8C2A00F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BB5F58-4F64-4B81-9D51-12B5271D6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EB35BB-F779-4266-8C18-9EF36325B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A1D77E-CEDE-4083-900C-AB9B03797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83D688-FE1F-4AC2-8C5E-8A8B29C2E5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FA4CE-C79D-4D25-80CA-04A848080303}"/>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8" name="Footer Placeholder 7">
            <a:extLst>
              <a:ext uri="{FF2B5EF4-FFF2-40B4-BE49-F238E27FC236}">
                <a16:creationId xmlns:a16="http://schemas.microsoft.com/office/drawing/2014/main" id="{77AF4331-E0DE-4BCB-8766-89982C063A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65B3C9-87F2-4D22-BBAE-9F3B66C9B01F}"/>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70373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2E22-5695-478E-9CD1-EB53DA3503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4BAA1D-19D6-4D97-9573-C86CB334B727}"/>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4" name="Footer Placeholder 3">
            <a:extLst>
              <a:ext uri="{FF2B5EF4-FFF2-40B4-BE49-F238E27FC236}">
                <a16:creationId xmlns:a16="http://schemas.microsoft.com/office/drawing/2014/main" id="{C32CE595-E9B9-4674-98F7-D6064EED290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C2518B-0B42-4B7F-9195-FAF56E216108}"/>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282446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0A6721-822F-4079-8F56-E4E37D991A45}"/>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3" name="Footer Placeholder 2">
            <a:extLst>
              <a:ext uri="{FF2B5EF4-FFF2-40B4-BE49-F238E27FC236}">
                <a16:creationId xmlns:a16="http://schemas.microsoft.com/office/drawing/2014/main" id="{DFDFAF3C-D2B1-47C3-A6DD-AF858BC6F3D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18C9F88-B0BB-4F0C-ABB1-2A1D55C7EE0D}"/>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167610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92DA-1FA8-4E3A-A3EC-D59681387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B73A73-19A2-46AC-8D45-DD5572D17D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641684-8B8A-46F6-A9F8-1C2B272C0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E6E31-6DD9-4F74-8E24-D9D1F01918BA}"/>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6" name="Footer Placeholder 5">
            <a:extLst>
              <a:ext uri="{FF2B5EF4-FFF2-40B4-BE49-F238E27FC236}">
                <a16:creationId xmlns:a16="http://schemas.microsoft.com/office/drawing/2014/main" id="{B976D51A-B35D-43D3-BFBB-0F909AE843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7405F5-AFCD-4E0E-82E9-1274C47525FE}"/>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339963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CDDC-4360-458B-ABAC-1FD5F6053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0698D5-9AB4-488D-A712-97F1F5B50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8A30FA-9D75-4B20-96F5-0167CFAAB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94AF3-79B6-4C85-A276-98970143454A}"/>
              </a:ext>
            </a:extLst>
          </p:cNvPr>
          <p:cNvSpPr>
            <a:spLocks noGrp="1"/>
          </p:cNvSpPr>
          <p:nvPr>
            <p:ph type="dt" sz="half" idx="10"/>
          </p:nvPr>
        </p:nvSpPr>
        <p:spPr/>
        <p:txBody>
          <a:bodyPr/>
          <a:lstStyle/>
          <a:p>
            <a:fld id="{34D1A0A8-DCBA-477D-A109-B931D1552CC9}" type="datetimeFigureOut">
              <a:rPr lang="en-US" smtClean="0"/>
              <a:t>10/28/2020</a:t>
            </a:fld>
            <a:endParaRPr lang="en-US" dirty="0"/>
          </a:p>
        </p:txBody>
      </p:sp>
      <p:sp>
        <p:nvSpPr>
          <p:cNvPr id="6" name="Footer Placeholder 5">
            <a:extLst>
              <a:ext uri="{FF2B5EF4-FFF2-40B4-BE49-F238E27FC236}">
                <a16:creationId xmlns:a16="http://schemas.microsoft.com/office/drawing/2014/main" id="{117FA169-2F4D-4212-8BC2-CFCD380746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EA5E91-BA2B-40A6-823C-15E8287B0089}"/>
              </a:ext>
            </a:extLst>
          </p:cNvPr>
          <p:cNvSpPr>
            <a:spLocks noGrp="1"/>
          </p:cNvSpPr>
          <p:nvPr>
            <p:ph type="sldNum" sz="quarter" idx="12"/>
          </p:nvPr>
        </p:nvSpPr>
        <p:spPr/>
        <p:txBody>
          <a:bodyPr/>
          <a:lstStyle/>
          <a:p>
            <a:fld id="{DE8AED8F-3619-43BF-8CA6-E5B3C42E964D}" type="slidenum">
              <a:rPr lang="en-US" smtClean="0"/>
              <a:t>‹#›</a:t>
            </a:fld>
            <a:endParaRPr lang="en-US" dirty="0"/>
          </a:p>
        </p:txBody>
      </p:sp>
    </p:spTree>
    <p:extLst>
      <p:ext uri="{BB962C8B-B14F-4D97-AF65-F5344CB8AC3E}">
        <p14:creationId xmlns:p14="http://schemas.microsoft.com/office/powerpoint/2010/main" val="348130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7CB28-BE15-4147-A479-08DE93BC78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434C32-E23A-4A9C-9641-6B3973164F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76760-BACF-4A7E-B475-98CFB20D8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1A0A8-DCBA-477D-A109-B931D1552CC9}" type="datetimeFigureOut">
              <a:rPr lang="en-US" smtClean="0"/>
              <a:t>10/28/2020</a:t>
            </a:fld>
            <a:endParaRPr lang="en-US" dirty="0"/>
          </a:p>
        </p:txBody>
      </p:sp>
      <p:sp>
        <p:nvSpPr>
          <p:cNvPr id="5" name="Footer Placeholder 4">
            <a:extLst>
              <a:ext uri="{FF2B5EF4-FFF2-40B4-BE49-F238E27FC236}">
                <a16:creationId xmlns:a16="http://schemas.microsoft.com/office/drawing/2014/main" id="{7DFA97DB-4A15-4073-8D5B-8DE3F316C0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91E1290-B508-4FF7-A4E3-D279BC5FB1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AED8F-3619-43BF-8CA6-E5B3C42E964D}" type="slidenum">
              <a:rPr lang="en-US" smtClean="0"/>
              <a:t>‹#›</a:t>
            </a:fld>
            <a:endParaRPr lang="en-US" dirty="0"/>
          </a:p>
        </p:txBody>
      </p:sp>
    </p:spTree>
    <p:extLst>
      <p:ext uri="{BB962C8B-B14F-4D97-AF65-F5344CB8AC3E}">
        <p14:creationId xmlns:p14="http://schemas.microsoft.com/office/powerpoint/2010/main" val="739394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90804"/>
            <a:ext cx="10515600" cy="1104011"/>
          </a:xfrm>
          <a:ln w="12700">
            <a:noFill/>
          </a:ln>
        </p:spPr>
        <p:txBody>
          <a:bodyPr>
            <a:noAutofit/>
          </a:bodyPr>
          <a:lstStyle/>
          <a:p>
            <a:pPr algn="ctr"/>
            <a:r>
              <a:rPr lang="en-US" b="1" dirty="0">
                <a:latin typeface="+mn-lt"/>
              </a:rPr>
              <a:t>11 Oct 2020 Lesson – 1.2</a:t>
            </a:r>
            <a:br>
              <a:rPr lang="en-US" b="1" dirty="0">
                <a:latin typeface="+mn-lt"/>
              </a:rPr>
            </a:br>
            <a:r>
              <a:rPr lang="en-US" b="1" u="sng" dirty="0">
                <a:latin typeface="+mn-lt"/>
              </a:rPr>
              <a:t>Blood 0f the Martyrs</a:t>
            </a:r>
          </a:p>
        </p:txBody>
      </p:sp>
      <p:sp>
        <p:nvSpPr>
          <p:cNvPr id="5" name="Content Placeholder 4">
            <a:extLst>
              <a:ext uri="{FF2B5EF4-FFF2-40B4-BE49-F238E27FC236}">
                <a16:creationId xmlns:a16="http://schemas.microsoft.com/office/drawing/2014/main" id="{EED72E9C-B152-4553-8544-91C01F9EED92}"/>
              </a:ext>
            </a:extLst>
          </p:cNvPr>
          <p:cNvSpPr>
            <a:spLocks noGrp="1"/>
          </p:cNvSpPr>
          <p:nvPr>
            <p:ph idx="1"/>
          </p:nvPr>
        </p:nvSpPr>
        <p:spPr>
          <a:xfrm>
            <a:off x="319597" y="1231391"/>
            <a:ext cx="11638624" cy="5317055"/>
          </a:xfrm>
        </p:spPr>
        <p:txBody>
          <a:bodyPr>
            <a:normAutofit/>
          </a:bodyPr>
          <a:lstStyle/>
          <a:p>
            <a:r>
              <a:rPr lang="en-US" sz="3600" u="sng" dirty="0"/>
              <a:t>Introduction:</a:t>
            </a:r>
          </a:p>
          <a:p>
            <a:pPr lvl="1"/>
            <a:r>
              <a:rPr lang="en-US" sz="3200" u="sng" dirty="0"/>
              <a:t>Sign into CHAT </a:t>
            </a:r>
            <a:r>
              <a:rPr lang="en-US" sz="3200" dirty="0"/>
              <a:t>with full name, type or ask questions</a:t>
            </a:r>
          </a:p>
          <a:p>
            <a:pPr lvl="1"/>
            <a:r>
              <a:rPr lang="en-US" sz="3200" u="sng" dirty="0"/>
              <a:t>Voice</a:t>
            </a:r>
            <a:r>
              <a:rPr lang="en-US" sz="3200" dirty="0"/>
              <a:t> - Keep voice muted and hit and hold down space bar to talk &amp; release when finished</a:t>
            </a:r>
          </a:p>
          <a:p>
            <a:pPr lvl="1"/>
            <a:r>
              <a:rPr lang="en-US" sz="3200" dirty="0"/>
              <a:t>Please </a:t>
            </a:r>
            <a:r>
              <a:rPr lang="en-US" sz="3200" u="sng" dirty="0"/>
              <a:t>keep your video turned on</a:t>
            </a:r>
            <a:r>
              <a:rPr lang="en-US" sz="3200" dirty="0"/>
              <a:t> </a:t>
            </a:r>
          </a:p>
          <a:p>
            <a:pPr lvl="1"/>
            <a:r>
              <a:rPr lang="en-US" sz="3200" dirty="0"/>
              <a:t>Lesson questions and answers from “Celebration: Feasts and Holy Days” Teachers Manual, Robert Snyder, Orthodox Christian Education Commission, 1995</a:t>
            </a:r>
          </a:p>
          <a:p>
            <a:pPr lvl="1"/>
            <a:r>
              <a:rPr lang="en-US" sz="3200" dirty="0"/>
              <a:t>Location of other material in lesson annotated in notes section of ppt slide</a:t>
            </a:r>
          </a:p>
          <a:p>
            <a:pPr marL="457200" lvl="1" indent="0">
              <a:buNone/>
            </a:pPr>
            <a:endParaRPr lang="en-US" sz="3200" dirty="0"/>
          </a:p>
        </p:txBody>
      </p:sp>
    </p:spTree>
    <p:extLst>
      <p:ext uri="{BB962C8B-B14F-4D97-AF65-F5344CB8AC3E}">
        <p14:creationId xmlns:p14="http://schemas.microsoft.com/office/powerpoint/2010/main" val="218179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169695"/>
            <a:ext cx="10515600" cy="925195"/>
          </a:xfrm>
          <a:ln>
            <a:noFill/>
          </a:ln>
        </p:spPr>
        <p:txBody>
          <a:bodyPr/>
          <a:lstStyle/>
          <a:p>
            <a:pPr algn="ctr"/>
            <a:r>
              <a:rPr lang="en-US" b="1" dirty="0">
                <a:solidFill>
                  <a:prstClr val="black"/>
                </a:solidFill>
                <a:latin typeface="+mn-lt"/>
              </a:rPr>
              <a:t>Objectives</a:t>
            </a:r>
            <a:r>
              <a:rPr lang="en-US" dirty="0">
                <a:solidFill>
                  <a:prstClr val="black"/>
                </a:solidFill>
              </a:rPr>
              <a:t> </a:t>
            </a:r>
            <a:r>
              <a:rPr lang="en-US" sz="2000" dirty="0"/>
              <a:t>(P15)</a:t>
            </a:r>
          </a:p>
        </p:txBody>
      </p:sp>
      <p:sp>
        <p:nvSpPr>
          <p:cNvPr id="5" name="Content Placeholder 4">
            <a:extLst>
              <a:ext uri="{FF2B5EF4-FFF2-40B4-BE49-F238E27FC236}">
                <a16:creationId xmlns:a16="http://schemas.microsoft.com/office/drawing/2014/main" id="{EED72E9C-B152-4553-8544-91C01F9EED92}"/>
              </a:ext>
            </a:extLst>
          </p:cNvPr>
          <p:cNvSpPr>
            <a:spLocks noGrp="1"/>
          </p:cNvSpPr>
          <p:nvPr>
            <p:ph idx="1"/>
          </p:nvPr>
        </p:nvSpPr>
        <p:spPr>
          <a:xfrm>
            <a:off x="120580" y="1387736"/>
            <a:ext cx="11997732" cy="5581091"/>
          </a:xfrm>
        </p:spPr>
        <p:txBody>
          <a:bodyPr>
            <a:normAutofit/>
          </a:bodyPr>
          <a:lstStyle/>
          <a:p>
            <a:pPr lvl="0">
              <a:lnSpc>
                <a:spcPct val="110000"/>
              </a:lnSpc>
            </a:pPr>
            <a:r>
              <a:rPr lang="en-US" sz="4000" dirty="0">
                <a:solidFill>
                  <a:schemeClr val="bg1">
                    <a:lumMod val="65000"/>
                  </a:schemeClr>
                </a:solidFill>
                <a:latin typeface="Calibri" panose="020F0502020204030204" pitchFamily="34" charset="0"/>
              </a:rPr>
              <a:t>Discuss persecution in the early Christian church</a:t>
            </a:r>
          </a:p>
          <a:p>
            <a:pPr>
              <a:lnSpc>
                <a:spcPct val="110000"/>
              </a:lnSpc>
            </a:pPr>
            <a:r>
              <a:rPr lang="en-US" sz="4000" dirty="0">
                <a:solidFill>
                  <a:schemeClr val="bg1">
                    <a:lumMod val="65000"/>
                  </a:schemeClr>
                </a:solidFill>
                <a:latin typeface="Calibri" panose="020F0502020204030204" pitchFamily="34" charset="0"/>
              </a:rPr>
              <a:t>The Church and Martyrdom</a:t>
            </a:r>
          </a:p>
          <a:p>
            <a:pPr lvl="0">
              <a:lnSpc>
                <a:spcPct val="110000"/>
              </a:lnSpc>
            </a:pPr>
            <a:r>
              <a:rPr lang="en-US" sz="4000" dirty="0">
                <a:solidFill>
                  <a:prstClr val="black"/>
                </a:solidFill>
                <a:latin typeface="Calibri" panose="020F0502020204030204" pitchFamily="34" charset="0"/>
              </a:rPr>
              <a:t>Discuss modern day persecution</a:t>
            </a:r>
          </a:p>
          <a:p>
            <a:pPr lvl="0">
              <a:lnSpc>
                <a:spcPct val="110000"/>
              </a:lnSpc>
            </a:pPr>
            <a:r>
              <a:rPr lang="en-US" sz="4000" dirty="0">
                <a:solidFill>
                  <a:prstClr val="black"/>
                </a:solidFill>
                <a:latin typeface="Calibri" panose="020F0502020204030204" pitchFamily="34" charset="0"/>
              </a:rPr>
              <a:t>Why is it difficult to be a Christian in todays modern world</a:t>
            </a:r>
          </a:p>
          <a:p>
            <a:pPr lvl="0">
              <a:lnSpc>
                <a:spcPct val="110000"/>
              </a:lnSpc>
            </a:pPr>
            <a:endParaRPr lang="en-US" sz="4000" b="1" dirty="0">
              <a:solidFill>
                <a:prstClr val="black"/>
              </a:solidFill>
              <a:latin typeface="Calibri" panose="020F0502020204030204" pitchFamily="34" charset="0"/>
            </a:endParaRPr>
          </a:p>
        </p:txBody>
      </p:sp>
    </p:spTree>
    <p:extLst>
      <p:ext uri="{BB962C8B-B14F-4D97-AF65-F5344CB8AC3E}">
        <p14:creationId xmlns:p14="http://schemas.microsoft.com/office/powerpoint/2010/main" val="318158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164315"/>
            <a:ext cx="10515600" cy="925195"/>
          </a:xfrm>
        </p:spPr>
        <p:txBody>
          <a:bodyPr/>
          <a:lstStyle/>
          <a:p>
            <a:pPr algn="ctr"/>
            <a:r>
              <a:rPr lang="en-US" b="1" dirty="0">
                <a:latin typeface="+mn-lt"/>
              </a:rPr>
              <a:t>Review &amp; Closing Prayer</a:t>
            </a:r>
            <a:r>
              <a:rPr lang="en-US" sz="1800" dirty="0"/>
              <a:t>(P16)</a:t>
            </a:r>
            <a:endParaRPr lang="en-US" sz="2000" dirty="0"/>
          </a:p>
        </p:txBody>
      </p:sp>
      <p:sp>
        <p:nvSpPr>
          <p:cNvPr id="5" name="Content Placeholder 4">
            <a:extLst>
              <a:ext uri="{FF2B5EF4-FFF2-40B4-BE49-F238E27FC236}">
                <a16:creationId xmlns:a16="http://schemas.microsoft.com/office/drawing/2014/main" id="{EED72E9C-B152-4553-8544-91C01F9EED92}"/>
              </a:ext>
            </a:extLst>
          </p:cNvPr>
          <p:cNvSpPr>
            <a:spLocks noGrp="1"/>
          </p:cNvSpPr>
          <p:nvPr>
            <p:ph idx="1"/>
          </p:nvPr>
        </p:nvSpPr>
        <p:spPr>
          <a:xfrm>
            <a:off x="477520" y="1098721"/>
            <a:ext cx="11369040" cy="5481188"/>
          </a:xfrm>
        </p:spPr>
        <p:txBody>
          <a:bodyPr>
            <a:normAutofit/>
          </a:bodyPr>
          <a:lstStyle/>
          <a:p>
            <a:r>
              <a:rPr lang="en-US" sz="4000" dirty="0">
                <a:latin typeface="Calibri" panose="020F0502020204030204" pitchFamily="34" charset="0"/>
              </a:rPr>
              <a:t>In the name of the Father, and the Son, and the Holy Spirit. May the Lord Bless us and keep us. May He shine His light in our hearts. May He be merciful to us and grant us peace. Amen.</a:t>
            </a:r>
          </a:p>
          <a:p>
            <a:pPr marL="914400" lvl="2" indent="0">
              <a:buNone/>
            </a:pPr>
            <a:endParaRPr lang="en-US" sz="4000" dirty="0">
              <a:latin typeface="Calibri" panose="020F0502020204030204" pitchFamily="34" charset="0"/>
            </a:endParaRPr>
          </a:p>
          <a:p>
            <a:pPr marL="914400" lvl="2" indent="0">
              <a:buNone/>
            </a:pPr>
            <a:endParaRPr lang="en-US" sz="2800" dirty="0"/>
          </a:p>
          <a:p>
            <a:r>
              <a:rPr lang="en-US" sz="3600" u="sng" dirty="0"/>
              <a:t>Next lesson will continue  this lesson scheduled for 0900 </a:t>
            </a:r>
            <a:r>
              <a:rPr lang="en-US" sz="3600" u="sng"/>
              <a:t>Sunday 18 </a:t>
            </a:r>
            <a:r>
              <a:rPr lang="en-US" sz="3600" u="sng" dirty="0"/>
              <a:t>Oct</a:t>
            </a:r>
            <a:endParaRPr lang="en-US" sz="3600" u="sng" dirty="0">
              <a:latin typeface="Calibri" panose="020F0502020204030204" pitchFamily="34" charset="0"/>
            </a:endParaRPr>
          </a:p>
          <a:p>
            <a:pPr marL="457200" lvl="1" indent="0">
              <a:buNone/>
            </a:pPr>
            <a:endParaRPr lang="en-US" sz="3600" dirty="0">
              <a:latin typeface="Calibri" panose="020F0502020204030204" pitchFamily="34" charset="0"/>
            </a:endParaRPr>
          </a:p>
          <a:p>
            <a:pPr lvl="3"/>
            <a:endParaRPr lang="en-US" sz="2800" dirty="0"/>
          </a:p>
          <a:p>
            <a:pPr lvl="1"/>
            <a:endParaRPr lang="en-US" sz="3600" dirty="0"/>
          </a:p>
        </p:txBody>
      </p:sp>
    </p:spTree>
    <p:extLst>
      <p:ext uri="{BB962C8B-B14F-4D97-AF65-F5344CB8AC3E}">
        <p14:creationId xmlns:p14="http://schemas.microsoft.com/office/powerpoint/2010/main" val="419085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6C00-46D6-4BB2-87EA-4E248C4AA859}"/>
              </a:ext>
            </a:extLst>
          </p:cNvPr>
          <p:cNvSpPr>
            <a:spLocks noGrp="1"/>
          </p:cNvSpPr>
          <p:nvPr>
            <p:ph type="title"/>
          </p:nvPr>
        </p:nvSpPr>
        <p:spPr>
          <a:xfrm>
            <a:off x="838200" y="30197"/>
            <a:ext cx="10515600" cy="735344"/>
          </a:xfrm>
        </p:spPr>
        <p:txBody>
          <a:bodyPr>
            <a:normAutofit/>
          </a:bodyPr>
          <a:lstStyle/>
          <a:p>
            <a:pPr algn="ctr"/>
            <a:r>
              <a:rPr lang="en-US" dirty="0">
                <a:latin typeface="+mn-lt"/>
              </a:rPr>
              <a:t>St</a:t>
            </a:r>
            <a:r>
              <a:rPr lang="en-US" dirty="0"/>
              <a:t>. Nicholas </a:t>
            </a:r>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(P2)</a:t>
            </a:r>
            <a:endParaRPr lang="en-US" sz="5400" dirty="0"/>
          </a:p>
        </p:txBody>
      </p:sp>
      <p:pic>
        <p:nvPicPr>
          <p:cNvPr id="5" name="Content Placeholder 4">
            <a:extLst>
              <a:ext uri="{FF2B5EF4-FFF2-40B4-BE49-F238E27FC236}">
                <a16:creationId xmlns:a16="http://schemas.microsoft.com/office/drawing/2014/main" id="{144B8CE2-7B02-4558-9055-4EC96090B6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371" y="680484"/>
            <a:ext cx="11493294" cy="6177516"/>
          </a:xfrm>
        </p:spPr>
      </p:pic>
    </p:spTree>
    <p:extLst>
      <p:ext uri="{BB962C8B-B14F-4D97-AF65-F5344CB8AC3E}">
        <p14:creationId xmlns:p14="http://schemas.microsoft.com/office/powerpoint/2010/main" val="56789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29845"/>
            <a:ext cx="10515600" cy="925195"/>
          </a:xfrm>
          <a:ln w="12700">
            <a:noFill/>
          </a:ln>
        </p:spPr>
        <p:txBody>
          <a:bodyPr>
            <a:normAutofit/>
          </a:bodyPr>
          <a:lstStyle/>
          <a:p>
            <a:pPr algn="ctr"/>
            <a:r>
              <a:rPr lang="en-US" b="1" dirty="0">
                <a:latin typeface="+mn-lt"/>
              </a:rPr>
              <a:t>Opening Prayer </a:t>
            </a:r>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(P3)</a:t>
            </a:r>
            <a:endParaRPr lang="en-US" b="1" dirty="0"/>
          </a:p>
        </p:txBody>
      </p:sp>
      <p:sp>
        <p:nvSpPr>
          <p:cNvPr id="5" name="Content Placeholder 4">
            <a:extLst>
              <a:ext uri="{FF2B5EF4-FFF2-40B4-BE49-F238E27FC236}">
                <a16:creationId xmlns:a16="http://schemas.microsoft.com/office/drawing/2014/main" id="{EED72E9C-B152-4553-8544-91C01F9EED92}"/>
              </a:ext>
            </a:extLst>
          </p:cNvPr>
          <p:cNvSpPr>
            <a:spLocks noGrp="1"/>
          </p:cNvSpPr>
          <p:nvPr>
            <p:ph idx="1"/>
          </p:nvPr>
        </p:nvSpPr>
        <p:spPr>
          <a:xfrm>
            <a:off x="319597" y="1296237"/>
            <a:ext cx="11638624" cy="5531918"/>
          </a:xfrm>
        </p:spPr>
        <p:txBody>
          <a:bodyPr>
            <a:normAutofit/>
          </a:bodyPr>
          <a:lstStyle/>
          <a:p>
            <a:pPr>
              <a:defRPr/>
            </a:pPr>
            <a:r>
              <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 the name of the Father, and the Son, and the Holy Spirit. May the Lord Bless us and keep us. May He shine His light in our hearts. May He be merciful to us and grant us peace. Amen.</a:t>
            </a:r>
          </a:p>
          <a:p>
            <a:pPr lvl="1"/>
            <a:endParaRPr lang="en-US" sz="3200" dirty="0"/>
          </a:p>
          <a:p>
            <a:pPr lvl="1"/>
            <a:endParaRPr lang="en-US" sz="3200" dirty="0"/>
          </a:p>
        </p:txBody>
      </p:sp>
    </p:spTree>
    <p:extLst>
      <p:ext uri="{BB962C8B-B14F-4D97-AF65-F5344CB8AC3E}">
        <p14:creationId xmlns:p14="http://schemas.microsoft.com/office/powerpoint/2010/main" val="272158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169695"/>
            <a:ext cx="10515600" cy="925195"/>
          </a:xfrm>
          <a:ln>
            <a:noFill/>
          </a:ln>
        </p:spPr>
        <p:txBody>
          <a:bodyPr/>
          <a:lstStyle/>
          <a:p>
            <a:pPr algn="ctr"/>
            <a:r>
              <a:rPr lang="en-US" b="1" dirty="0">
                <a:solidFill>
                  <a:prstClr val="black"/>
                </a:solidFill>
                <a:latin typeface="+mn-lt"/>
              </a:rPr>
              <a:t>Objectives</a:t>
            </a:r>
            <a:r>
              <a:rPr lang="en-US" dirty="0">
                <a:solidFill>
                  <a:prstClr val="black"/>
                </a:solidFill>
              </a:rPr>
              <a:t> </a:t>
            </a:r>
            <a:r>
              <a:rPr lang="en-US" sz="2000" dirty="0"/>
              <a:t>(P4)</a:t>
            </a:r>
          </a:p>
        </p:txBody>
      </p:sp>
      <p:sp>
        <p:nvSpPr>
          <p:cNvPr id="5" name="Content Placeholder 4">
            <a:extLst>
              <a:ext uri="{FF2B5EF4-FFF2-40B4-BE49-F238E27FC236}">
                <a16:creationId xmlns:a16="http://schemas.microsoft.com/office/drawing/2014/main" id="{EED72E9C-B152-4553-8544-91C01F9EED92}"/>
              </a:ext>
            </a:extLst>
          </p:cNvPr>
          <p:cNvSpPr>
            <a:spLocks noGrp="1"/>
          </p:cNvSpPr>
          <p:nvPr>
            <p:ph idx="1"/>
          </p:nvPr>
        </p:nvSpPr>
        <p:spPr>
          <a:xfrm>
            <a:off x="120580" y="1387736"/>
            <a:ext cx="11997732" cy="5581091"/>
          </a:xfrm>
        </p:spPr>
        <p:txBody>
          <a:bodyPr>
            <a:normAutofit/>
          </a:bodyPr>
          <a:lstStyle/>
          <a:p>
            <a:pPr lvl="0">
              <a:lnSpc>
                <a:spcPct val="110000"/>
              </a:lnSpc>
            </a:pPr>
            <a:r>
              <a:rPr lang="en-US" sz="4000" dirty="0">
                <a:latin typeface="Calibri" panose="020F0502020204030204" pitchFamily="34" charset="0"/>
              </a:rPr>
              <a:t>Discuss persecution in the early Christian church</a:t>
            </a:r>
          </a:p>
          <a:p>
            <a:pPr>
              <a:lnSpc>
                <a:spcPct val="110000"/>
              </a:lnSpc>
            </a:pPr>
            <a:r>
              <a:rPr lang="en-US" sz="4000" dirty="0">
                <a:latin typeface="Calibri" panose="020F0502020204030204" pitchFamily="34" charset="0"/>
              </a:rPr>
              <a:t>The Church and Martyrdom</a:t>
            </a:r>
          </a:p>
          <a:p>
            <a:pPr lvl="0">
              <a:lnSpc>
                <a:spcPct val="110000"/>
              </a:lnSpc>
            </a:pPr>
            <a:r>
              <a:rPr lang="en-US" sz="4000" dirty="0">
                <a:solidFill>
                  <a:prstClr val="black"/>
                </a:solidFill>
                <a:latin typeface="Calibri" panose="020F0502020204030204" pitchFamily="34" charset="0"/>
              </a:rPr>
              <a:t>Discuss modern day persecution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prstClr val="black"/>
                </a:solidFill>
                <a:latin typeface="Calibri" panose="020F0502020204030204" pitchFamily="34" charset="0"/>
              </a:rPr>
              <a:t>Why is it difficult to be a Christian in todays modern world </a:t>
            </a:r>
            <a:r>
              <a:rPr lang="en-US" sz="1600" dirty="0">
                <a:solidFill>
                  <a:prstClr val="black"/>
                </a:solidFill>
                <a:latin typeface="Calibri" panose="020F0502020204030204" pitchFamily="34" charset="0"/>
              </a:rPr>
              <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http://www.fifthstreeteast.com/3-The%20Christian%20And%20Challenges%20In%20A%20Modern%20World.ppt) </a:t>
            </a:r>
          </a:p>
          <a:p>
            <a:pPr lvl="0">
              <a:lnSpc>
                <a:spcPct val="110000"/>
              </a:lnSpc>
            </a:pPr>
            <a:endParaRPr lang="en-US" sz="4000" dirty="0">
              <a:solidFill>
                <a:prstClr val="black"/>
              </a:solidFill>
              <a:latin typeface="Calibri" panose="020F0502020204030204" pitchFamily="34" charset="0"/>
            </a:endParaRPr>
          </a:p>
          <a:p>
            <a:pPr lvl="0">
              <a:lnSpc>
                <a:spcPct val="110000"/>
              </a:lnSpc>
            </a:pPr>
            <a:endParaRPr lang="en-US" sz="4000" b="1" dirty="0">
              <a:solidFill>
                <a:prstClr val="black"/>
              </a:solidFill>
              <a:latin typeface="Calibri" panose="020F0502020204030204" pitchFamily="34" charset="0"/>
            </a:endParaRPr>
          </a:p>
        </p:txBody>
      </p:sp>
    </p:spTree>
    <p:extLst>
      <p:ext uri="{BB962C8B-B14F-4D97-AF65-F5344CB8AC3E}">
        <p14:creationId xmlns:p14="http://schemas.microsoft.com/office/powerpoint/2010/main" val="1255134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169695"/>
            <a:ext cx="10515600" cy="925195"/>
          </a:xfrm>
          <a:ln>
            <a:noFill/>
          </a:ln>
        </p:spPr>
        <p:txBody>
          <a:bodyPr>
            <a:normAutofit/>
          </a:bodyPr>
          <a:lstStyle/>
          <a:p>
            <a:pPr algn="ctr"/>
            <a:r>
              <a:rPr lang="en-US" sz="6000" dirty="0">
                <a:solidFill>
                  <a:prstClr val="black"/>
                </a:solidFill>
              </a:rPr>
              <a:t>Martyrs </a:t>
            </a:r>
            <a:r>
              <a:rPr lang="en-US" sz="2000" dirty="0"/>
              <a:t>(P5)</a:t>
            </a:r>
            <a:endParaRPr lang="en-US" sz="4000" dirty="0"/>
          </a:p>
        </p:txBody>
      </p:sp>
      <p:sp>
        <p:nvSpPr>
          <p:cNvPr id="5" name="Content Placeholder 4">
            <a:extLst>
              <a:ext uri="{FF2B5EF4-FFF2-40B4-BE49-F238E27FC236}">
                <a16:creationId xmlns:a16="http://schemas.microsoft.com/office/drawing/2014/main" id="{EED72E9C-B152-4553-8544-91C01F9EED92}"/>
              </a:ext>
            </a:extLst>
          </p:cNvPr>
          <p:cNvSpPr>
            <a:spLocks noGrp="1"/>
          </p:cNvSpPr>
          <p:nvPr>
            <p:ph idx="1"/>
          </p:nvPr>
        </p:nvSpPr>
        <p:spPr>
          <a:xfrm>
            <a:off x="120580" y="1094890"/>
            <a:ext cx="11997732" cy="5593415"/>
          </a:xfrm>
        </p:spPr>
        <p:txBody>
          <a:bodyPr>
            <a:normAutofit fontScale="92500"/>
          </a:bodyPr>
          <a:lstStyle/>
          <a:p>
            <a:r>
              <a:rPr lang="en-US" sz="3600" dirty="0">
                <a:solidFill>
                  <a:srgbClr val="222222"/>
                </a:solidFill>
                <a:latin typeface="Roboto"/>
              </a:rPr>
              <a:t>What is martyr in religion?</a:t>
            </a:r>
          </a:p>
          <a:p>
            <a:pPr lvl="1"/>
            <a:r>
              <a:rPr lang="en-US" sz="2800" b="1" dirty="0">
                <a:solidFill>
                  <a:srgbClr val="222222"/>
                </a:solidFill>
                <a:latin typeface="Roboto"/>
              </a:rPr>
              <a:t>Martyr</a:t>
            </a:r>
            <a:r>
              <a:rPr lang="en-US" sz="2800" dirty="0">
                <a:solidFill>
                  <a:srgbClr val="222222"/>
                </a:solidFill>
                <a:latin typeface="Roboto"/>
              </a:rPr>
              <a:t>, one who voluntarily suffers death rather than deny his </a:t>
            </a:r>
            <a:r>
              <a:rPr lang="en-US" sz="2800" b="1" dirty="0">
                <a:solidFill>
                  <a:srgbClr val="222222"/>
                </a:solidFill>
                <a:latin typeface="Roboto"/>
              </a:rPr>
              <a:t>religion</a:t>
            </a:r>
            <a:r>
              <a:rPr lang="en-US" sz="2800" dirty="0">
                <a:solidFill>
                  <a:srgbClr val="222222"/>
                </a:solidFill>
                <a:latin typeface="Roboto"/>
              </a:rPr>
              <a:t> by words or deeds; such action is afforded special, institutionalized recognition in most major </a:t>
            </a:r>
            <a:r>
              <a:rPr lang="en-US" sz="2800" b="1" dirty="0">
                <a:solidFill>
                  <a:srgbClr val="222222"/>
                </a:solidFill>
                <a:latin typeface="Roboto"/>
              </a:rPr>
              <a:t>religions</a:t>
            </a:r>
            <a:r>
              <a:rPr lang="en-US" sz="2800" dirty="0">
                <a:solidFill>
                  <a:srgbClr val="222222"/>
                </a:solidFill>
                <a:latin typeface="Roboto"/>
              </a:rPr>
              <a:t> of the world. </a:t>
            </a:r>
            <a:r>
              <a:rPr lang="en-US" sz="2800" u="sng" dirty="0">
                <a:solidFill>
                  <a:srgbClr val="222222"/>
                </a:solidFill>
                <a:latin typeface="Roboto"/>
              </a:rPr>
              <a:t>The term may also refer to anyone who sacrifices his life or something of great value for the sake of principle</a:t>
            </a:r>
            <a:r>
              <a:rPr lang="en-US" sz="2800" dirty="0">
                <a:solidFill>
                  <a:srgbClr val="222222"/>
                </a:solidFill>
                <a:latin typeface="Roboto"/>
              </a:rPr>
              <a:t>.</a:t>
            </a:r>
          </a:p>
          <a:p>
            <a:pPr>
              <a:lnSpc>
                <a:spcPct val="110000"/>
              </a:lnSpc>
            </a:pPr>
            <a:r>
              <a:rPr lang="en-US" sz="3600" dirty="0">
                <a:solidFill>
                  <a:prstClr val="black"/>
                </a:solidFill>
                <a:latin typeface="Calibri" panose="020F0502020204030204" pitchFamily="34" charset="0"/>
              </a:rPr>
              <a:t>St. Stephen was the first of thousands of Martyrs to die for Christ.  The first three centuries of the Christian Church’s existence was marked by periods of </a:t>
            </a:r>
            <a:r>
              <a:rPr lang="en-US" sz="3600" u="sng" dirty="0">
                <a:solidFill>
                  <a:prstClr val="black"/>
                </a:solidFill>
                <a:latin typeface="Calibri" panose="020F0502020204030204" pitchFamily="34" charset="0"/>
              </a:rPr>
              <a:t>persecution by the Jews and the empire</a:t>
            </a:r>
          </a:p>
          <a:p>
            <a:pPr>
              <a:lnSpc>
                <a:spcPct val="110000"/>
              </a:lnSpc>
            </a:pPr>
            <a:r>
              <a:rPr lang="en-US" sz="3600" dirty="0">
                <a:solidFill>
                  <a:prstClr val="black"/>
                </a:solidFill>
                <a:latin typeface="Calibri" panose="020F0502020204030204" pitchFamily="34" charset="0"/>
              </a:rPr>
              <a:t>Each take turn to read aloud the following account from “Blood of </a:t>
            </a:r>
            <a:r>
              <a:rPr lang="en-US" sz="3600" dirty="0" err="1">
                <a:solidFill>
                  <a:prstClr val="black"/>
                </a:solidFill>
                <a:latin typeface="Calibri" panose="020F0502020204030204" pitchFamily="34" charset="0"/>
              </a:rPr>
              <a:t>Martyers</a:t>
            </a:r>
            <a:r>
              <a:rPr lang="en-US" sz="3600" dirty="0">
                <a:solidFill>
                  <a:prstClr val="black"/>
                </a:solidFill>
                <a:latin typeface="Calibri" panose="020F0502020204030204" pitchFamily="34" charset="0"/>
              </a:rPr>
              <a:t>”</a:t>
            </a:r>
          </a:p>
          <a:p>
            <a:pPr lvl="0">
              <a:lnSpc>
                <a:spcPct val="110000"/>
              </a:lnSpc>
            </a:pPr>
            <a:endParaRPr lang="en-US" sz="3600" dirty="0">
              <a:solidFill>
                <a:prstClr val="black"/>
              </a:solidFill>
              <a:latin typeface="Calibri" panose="020F0502020204030204" pitchFamily="34" charset="0"/>
            </a:endParaRPr>
          </a:p>
          <a:p>
            <a:pPr lvl="1">
              <a:lnSpc>
                <a:spcPct val="110000"/>
              </a:lnSpc>
            </a:pPr>
            <a:endParaRPr lang="en-US" sz="40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1317034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CBDE01B-5E46-4D34-A5EF-38459EE9F7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4840" r="-1" b="-563"/>
          <a:stretch/>
        </p:blipFill>
        <p:spPr>
          <a:xfrm rot="5400000">
            <a:off x="2913576" y="-1994902"/>
            <a:ext cx="6504838" cy="10715580"/>
          </a:xfrm>
        </p:spPr>
      </p:pic>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213656"/>
            <a:ext cx="10515600" cy="925195"/>
          </a:xfrm>
          <a:ln>
            <a:noFill/>
          </a:ln>
        </p:spPr>
        <p:txBody>
          <a:bodyPr>
            <a:normAutofit/>
          </a:bodyPr>
          <a:lstStyle/>
          <a:p>
            <a:pPr algn="ctr"/>
            <a:r>
              <a:rPr lang="en-US" sz="2000" dirty="0"/>
              <a:t>(P6)</a:t>
            </a:r>
            <a:br>
              <a:rPr lang="en-US" sz="2000" dirty="0"/>
            </a:br>
            <a:endParaRPr lang="en-US" sz="4000" dirty="0"/>
          </a:p>
        </p:txBody>
      </p:sp>
      <p:sp>
        <p:nvSpPr>
          <p:cNvPr id="2" name="Arrow: Right 1">
            <a:extLst>
              <a:ext uri="{FF2B5EF4-FFF2-40B4-BE49-F238E27FC236}">
                <a16:creationId xmlns:a16="http://schemas.microsoft.com/office/drawing/2014/main" id="{06100E3B-A6D9-4917-ADF4-C8AFF8605D40}"/>
              </a:ext>
            </a:extLst>
          </p:cNvPr>
          <p:cNvSpPr/>
          <p:nvPr/>
        </p:nvSpPr>
        <p:spPr>
          <a:xfrm>
            <a:off x="0" y="5267150"/>
            <a:ext cx="1051727" cy="9251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673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213656"/>
            <a:ext cx="10515600" cy="925195"/>
          </a:xfrm>
          <a:ln>
            <a:noFill/>
          </a:ln>
        </p:spPr>
        <p:txBody>
          <a:bodyPr>
            <a:normAutofit/>
          </a:bodyPr>
          <a:lstStyle/>
          <a:p>
            <a:pPr algn="ctr"/>
            <a:r>
              <a:rPr lang="en-US" sz="2000" dirty="0"/>
              <a:t>(P5)</a:t>
            </a:r>
            <a:br>
              <a:rPr lang="en-US" sz="2000" dirty="0"/>
            </a:br>
            <a:endParaRPr lang="en-US" sz="4000" dirty="0"/>
          </a:p>
        </p:txBody>
      </p:sp>
      <p:pic>
        <p:nvPicPr>
          <p:cNvPr id="6" name="Content Placeholder 5">
            <a:extLst>
              <a:ext uri="{FF2B5EF4-FFF2-40B4-BE49-F238E27FC236}">
                <a16:creationId xmlns:a16="http://schemas.microsoft.com/office/drawing/2014/main" id="{A14C6CCA-A73C-44C4-B6F3-218D447DBA2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667"/>
          <a:stretch/>
        </p:blipFill>
        <p:spPr>
          <a:xfrm>
            <a:off x="1514759" y="84834"/>
            <a:ext cx="9305641" cy="6690190"/>
          </a:xfrm>
        </p:spPr>
      </p:pic>
      <p:sp>
        <p:nvSpPr>
          <p:cNvPr id="7" name="TextBox 6">
            <a:extLst>
              <a:ext uri="{FF2B5EF4-FFF2-40B4-BE49-F238E27FC236}">
                <a16:creationId xmlns:a16="http://schemas.microsoft.com/office/drawing/2014/main" id="{1E6CFE0F-B75A-4684-A5B4-4A10262E3080}"/>
              </a:ext>
            </a:extLst>
          </p:cNvPr>
          <p:cNvSpPr txBox="1"/>
          <p:nvPr/>
        </p:nvSpPr>
        <p:spPr>
          <a:xfrm>
            <a:off x="5770378" y="13601"/>
            <a:ext cx="651244" cy="400110"/>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rPr>
              <a:t>(P7)</a:t>
            </a:r>
            <a:endParaRPr lang="en-US" dirty="0"/>
          </a:p>
        </p:txBody>
      </p:sp>
      <p:sp>
        <p:nvSpPr>
          <p:cNvPr id="9" name="Arrow: Right 8">
            <a:extLst>
              <a:ext uri="{FF2B5EF4-FFF2-40B4-BE49-F238E27FC236}">
                <a16:creationId xmlns:a16="http://schemas.microsoft.com/office/drawing/2014/main" id="{1451661A-01D6-45BD-8000-6E52D55636F3}"/>
              </a:ext>
            </a:extLst>
          </p:cNvPr>
          <p:cNvSpPr/>
          <p:nvPr/>
        </p:nvSpPr>
        <p:spPr>
          <a:xfrm>
            <a:off x="319873" y="1658711"/>
            <a:ext cx="1051727" cy="9251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169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213656"/>
            <a:ext cx="10515600" cy="925195"/>
          </a:xfrm>
          <a:ln>
            <a:noFill/>
          </a:ln>
        </p:spPr>
        <p:txBody>
          <a:bodyPr>
            <a:normAutofit/>
          </a:bodyPr>
          <a:lstStyle/>
          <a:p>
            <a:pPr algn="ctr"/>
            <a:r>
              <a:rPr lang="en-US" sz="2000" dirty="0"/>
              <a:t>(P5)</a:t>
            </a:r>
            <a:br>
              <a:rPr lang="en-US" sz="2000" dirty="0"/>
            </a:br>
            <a:endParaRPr lang="en-US" sz="4000" dirty="0"/>
          </a:p>
        </p:txBody>
      </p:sp>
      <p:pic>
        <p:nvPicPr>
          <p:cNvPr id="7" name="Content Placeholder 6">
            <a:extLst>
              <a:ext uri="{FF2B5EF4-FFF2-40B4-BE49-F238E27FC236}">
                <a16:creationId xmlns:a16="http://schemas.microsoft.com/office/drawing/2014/main" id="{D21B7DD0-8F9B-4EE1-AD44-00EB81A4B0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2616" y="68891"/>
            <a:ext cx="9144000" cy="6726478"/>
          </a:xfrm>
          <a:ln>
            <a:solidFill>
              <a:srgbClr val="EAE7E0"/>
            </a:solidFill>
          </a:ln>
        </p:spPr>
      </p:pic>
      <p:sp>
        <p:nvSpPr>
          <p:cNvPr id="3" name="Arrow: Right 2">
            <a:extLst>
              <a:ext uri="{FF2B5EF4-FFF2-40B4-BE49-F238E27FC236}">
                <a16:creationId xmlns:a16="http://schemas.microsoft.com/office/drawing/2014/main" id="{CC3BA68D-B201-449C-984A-2C74BE2C0F9B}"/>
              </a:ext>
            </a:extLst>
          </p:cNvPr>
          <p:cNvSpPr/>
          <p:nvPr/>
        </p:nvSpPr>
        <p:spPr>
          <a:xfrm>
            <a:off x="530889" y="2416629"/>
            <a:ext cx="1051727" cy="9251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7910B9-4CB3-4263-8BCA-11DF46190C3C}"/>
              </a:ext>
            </a:extLst>
          </p:cNvPr>
          <p:cNvPicPr>
            <a:picLocks noChangeAspect="1"/>
          </p:cNvPicPr>
          <p:nvPr/>
        </p:nvPicPr>
        <p:blipFill>
          <a:blip r:embed="rId4"/>
          <a:stretch>
            <a:fillRect/>
          </a:stretch>
        </p:blipFill>
        <p:spPr>
          <a:xfrm>
            <a:off x="451010" y="68891"/>
            <a:ext cx="1072989" cy="963251"/>
          </a:xfrm>
          <a:prstGeom prst="rect">
            <a:avLst/>
          </a:prstGeom>
        </p:spPr>
      </p:pic>
      <p:sp>
        <p:nvSpPr>
          <p:cNvPr id="9" name="TextBox 8">
            <a:extLst>
              <a:ext uri="{FF2B5EF4-FFF2-40B4-BE49-F238E27FC236}">
                <a16:creationId xmlns:a16="http://schemas.microsoft.com/office/drawing/2014/main" id="{5E498054-E65B-4DB8-A6D0-7AF59A39131A}"/>
              </a:ext>
            </a:extLst>
          </p:cNvPr>
          <p:cNvSpPr txBox="1"/>
          <p:nvPr/>
        </p:nvSpPr>
        <p:spPr>
          <a:xfrm>
            <a:off x="6004737" y="62631"/>
            <a:ext cx="587449" cy="369332"/>
          </a:xfrm>
          <a:prstGeom prst="rect">
            <a:avLst/>
          </a:prstGeom>
          <a:noFill/>
        </p:spPr>
        <p:txBody>
          <a:bodyPr wrap="square">
            <a:spAutoFit/>
          </a:bodyPr>
          <a:lstStyle/>
          <a:p>
            <a:r>
              <a:rPr lang="en-US" sz="1800" dirty="0"/>
              <a:t>(P8)</a:t>
            </a:r>
            <a:endParaRPr lang="en-US" dirty="0"/>
          </a:p>
        </p:txBody>
      </p:sp>
    </p:spTree>
    <p:extLst>
      <p:ext uri="{BB962C8B-B14F-4D97-AF65-F5344CB8AC3E}">
        <p14:creationId xmlns:p14="http://schemas.microsoft.com/office/powerpoint/2010/main" val="3916881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3B11A8-0726-4632-8A4D-5772B1508033}"/>
              </a:ext>
            </a:extLst>
          </p:cNvPr>
          <p:cNvSpPr>
            <a:spLocks noGrp="1"/>
          </p:cNvSpPr>
          <p:nvPr>
            <p:ph type="title"/>
          </p:nvPr>
        </p:nvSpPr>
        <p:spPr>
          <a:xfrm>
            <a:off x="838200" y="169695"/>
            <a:ext cx="10515600" cy="925195"/>
          </a:xfrm>
          <a:ln>
            <a:noFill/>
          </a:ln>
        </p:spPr>
        <p:txBody>
          <a:bodyPr>
            <a:normAutofit/>
          </a:bodyPr>
          <a:lstStyle/>
          <a:p>
            <a:pPr algn="ctr"/>
            <a:r>
              <a:rPr lang="en-US" b="1" i="0" dirty="0">
                <a:solidFill>
                  <a:srgbClr val="222222"/>
                </a:solidFill>
                <a:effectLst/>
                <a:latin typeface="+mn-lt"/>
              </a:rPr>
              <a:t>Discussion</a:t>
            </a:r>
            <a:r>
              <a:rPr lang="en-US" sz="6000" dirty="0">
                <a:solidFill>
                  <a:prstClr val="black"/>
                </a:solidFill>
              </a:rPr>
              <a:t> </a:t>
            </a:r>
            <a:r>
              <a:rPr lang="en-US" sz="1800" dirty="0"/>
              <a:t>(P9)</a:t>
            </a:r>
            <a:endParaRPr lang="en-US" sz="4000" dirty="0"/>
          </a:p>
        </p:txBody>
      </p:sp>
      <p:sp>
        <p:nvSpPr>
          <p:cNvPr id="5" name="Content Placeholder 4">
            <a:extLst>
              <a:ext uri="{FF2B5EF4-FFF2-40B4-BE49-F238E27FC236}">
                <a16:creationId xmlns:a16="http://schemas.microsoft.com/office/drawing/2014/main" id="{EED72E9C-B152-4553-8544-91C01F9EED92}"/>
              </a:ext>
            </a:extLst>
          </p:cNvPr>
          <p:cNvSpPr>
            <a:spLocks noGrp="1"/>
          </p:cNvSpPr>
          <p:nvPr>
            <p:ph idx="1"/>
          </p:nvPr>
        </p:nvSpPr>
        <p:spPr>
          <a:xfrm>
            <a:off x="120580" y="1094890"/>
            <a:ext cx="11997732" cy="5593415"/>
          </a:xfrm>
        </p:spPr>
        <p:txBody>
          <a:bodyPr>
            <a:normAutofit/>
          </a:bodyPr>
          <a:lstStyle/>
          <a:p>
            <a:pPr marL="1200150" lvl="1" indent="-742950">
              <a:lnSpc>
                <a:spcPct val="110000"/>
              </a:lnSpc>
              <a:buFont typeface="+mj-lt"/>
              <a:buAutoNum type="arabicPeriod"/>
            </a:pPr>
            <a:r>
              <a:rPr lang="en-US" sz="3600" dirty="0">
                <a:solidFill>
                  <a:prstClr val="black"/>
                </a:solidFill>
                <a:latin typeface="Calibri" panose="020F0502020204030204" pitchFamily="34" charset="0"/>
              </a:rPr>
              <a:t>Was it the official policy of the Roman Empire to persecute Christians?</a:t>
            </a:r>
          </a:p>
          <a:p>
            <a:pPr marL="1200150" lvl="1" indent="-742950">
              <a:lnSpc>
                <a:spcPct val="110000"/>
              </a:lnSpc>
              <a:buFont typeface="+mj-lt"/>
              <a:buAutoNum type="arabicPeriod"/>
            </a:pPr>
            <a:r>
              <a:rPr lang="en-US" sz="3600" dirty="0">
                <a:solidFill>
                  <a:prstClr val="black"/>
                </a:solidFill>
                <a:latin typeface="Calibri" panose="020F0502020204030204" pitchFamily="34" charset="0"/>
              </a:rPr>
              <a:t>Why did the Church seem to get stronger in the face of such persecutions?</a:t>
            </a:r>
          </a:p>
          <a:p>
            <a:pPr marL="1200150" lvl="1" indent="-742950">
              <a:lnSpc>
                <a:spcPct val="110000"/>
              </a:lnSpc>
              <a:buFont typeface="+mj-lt"/>
              <a:buAutoNum type="arabicPeriod"/>
            </a:pPr>
            <a:r>
              <a:rPr lang="en-US" sz="3600" dirty="0">
                <a:solidFill>
                  <a:prstClr val="black"/>
                </a:solidFill>
                <a:latin typeface="Calibri" panose="020F0502020204030204" pitchFamily="34" charset="0"/>
              </a:rPr>
              <a:t>Why did the Jewish leaders regard the Church as dangerous?</a:t>
            </a:r>
          </a:p>
          <a:p>
            <a:pPr marL="457200" lvl="1" indent="0">
              <a:lnSpc>
                <a:spcPct val="110000"/>
              </a:lnSpc>
              <a:buNone/>
            </a:pPr>
            <a:r>
              <a:rPr lang="en-US" sz="3600" u="sng" dirty="0">
                <a:solidFill>
                  <a:srgbClr val="FF0000"/>
                </a:solidFill>
                <a:latin typeface="Calibri" panose="020F0502020204030204" pitchFamily="34" charset="0"/>
              </a:rPr>
              <a:t>End of lesson continue next Sunday</a:t>
            </a:r>
          </a:p>
          <a:p>
            <a:pPr marL="457200" lvl="1" indent="0">
              <a:lnSpc>
                <a:spcPct val="110000"/>
              </a:lnSpc>
              <a:buNone/>
            </a:pPr>
            <a:r>
              <a:rPr kumimoji="0" lang="en-US" sz="4400" b="1" i="0" u="sng" strike="noStrike" kern="1200" cap="none" spc="0" normalizeH="0" baseline="0" noProof="0" dirty="0">
                <a:ln>
                  <a:noFill/>
                </a:ln>
                <a:solidFill>
                  <a:prstClr val="black"/>
                </a:solidFill>
                <a:effectLst/>
                <a:uLnTx/>
                <a:uFillTx/>
                <a:latin typeface="Calibri" panose="020F0502020204030204"/>
                <a:ea typeface="+mj-ea"/>
                <a:cs typeface="+mj-cs"/>
              </a:rPr>
              <a:t>Lesson – 1.3</a:t>
            </a:r>
            <a:endParaRPr lang="en-US" sz="3600" u="sng"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071280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5686</TotalTime>
  <Words>1515</Words>
  <Application>Microsoft Office PowerPoint</Application>
  <PresentationFormat>Widescreen</PresentationFormat>
  <Paragraphs>81</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Roboto</vt:lpstr>
      <vt:lpstr>Office Theme</vt:lpstr>
      <vt:lpstr>11 Oct 2020 Lesson – 1.2 Blood 0f the Martyrs</vt:lpstr>
      <vt:lpstr>St. Nicholas (P2)</vt:lpstr>
      <vt:lpstr>Opening Prayer (P3)</vt:lpstr>
      <vt:lpstr>Objectives (P4)</vt:lpstr>
      <vt:lpstr>Martyrs (P5)</vt:lpstr>
      <vt:lpstr>(P6) </vt:lpstr>
      <vt:lpstr>(P5) </vt:lpstr>
      <vt:lpstr>(P5) </vt:lpstr>
      <vt:lpstr>Discussion (P9)</vt:lpstr>
      <vt:lpstr>Objectives (P15)</vt:lpstr>
      <vt:lpstr>Review &amp; Closing Prayer(P16)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Sep 2019 Lesson plan</dc:title>
  <dc:creator>Thomas Cusmina</dc:creator>
  <cp:lastModifiedBy>Thomas Cusmina</cp:lastModifiedBy>
  <cp:revision>270</cp:revision>
  <cp:lastPrinted>2020-10-11T12:41:05Z</cp:lastPrinted>
  <dcterms:created xsi:type="dcterms:W3CDTF">2019-09-13T18:09:09Z</dcterms:created>
  <dcterms:modified xsi:type="dcterms:W3CDTF">2020-10-28T22:07:34Z</dcterms:modified>
</cp:coreProperties>
</file>